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8288000" cy="10287000"/>
  <p:notesSz cx="6858000" cy="9144000"/>
  <p:embeddedFontLst>
    <p:embeddedFont>
      <p:font typeface="Nunito Bold" charset="1" panose="00000000000000000000"/>
      <p:regular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15" Target="../media/image14.png" Type="http://schemas.openxmlformats.org/officeDocument/2006/relationships/image"/><Relationship Id="rId16" Target="../media/image15.svg" Type="http://schemas.openxmlformats.org/officeDocument/2006/relationships/image"/><Relationship Id="rId17" Target="../media/image16.png" Type="http://schemas.openxmlformats.org/officeDocument/2006/relationships/image"/><Relationship Id="rId18" Target="../media/image17.pn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323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3606848" y="773487"/>
            <a:ext cx="4546507" cy="3512504"/>
            <a:chOff x="0" y="0"/>
            <a:chExt cx="6062010" cy="4683339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-66675"/>
              <a:ext cx="6062010" cy="47500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970"/>
                </a:lnSpc>
              </a:pPr>
              <a:r>
                <a:rPr lang="en-US" sz="3550" b="true">
                  <a:solidFill>
                    <a:srgbClr val="FFFFFF"/>
                  </a:solidFill>
                  <a:latin typeface="Nunito Bold"/>
                  <a:ea typeface="Nunito Bold"/>
                  <a:cs typeface="Nunito Bold"/>
                  <a:sym typeface="Nunito Bold"/>
                </a:rPr>
                <a:t>They’re </a:t>
              </a:r>
              <a:r>
                <a:rPr lang="en-US" sz="3550" b="true">
                  <a:solidFill>
                    <a:srgbClr val="DC5090"/>
                  </a:solidFill>
                  <a:latin typeface="Nunito Bold"/>
                  <a:ea typeface="Nunito Bold"/>
                  <a:cs typeface="Nunito Bold"/>
                  <a:sym typeface="Nunito Bold"/>
                </a:rPr>
                <a:t>Boobies. </a:t>
              </a:r>
            </a:p>
            <a:p>
              <a:pPr algn="ctr">
                <a:lnSpc>
                  <a:spcPts val="4970"/>
                </a:lnSpc>
              </a:pPr>
            </a:p>
            <a:p>
              <a:pPr algn="ctr">
                <a:lnSpc>
                  <a:spcPts val="4970"/>
                </a:lnSpc>
              </a:pPr>
            </a:p>
            <a:p>
              <a:pPr algn="ctr">
                <a:lnSpc>
                  <a:spcPts val="4970"/>
                </a:lnSpc>
              </a:pPr>
            </a:p>
            <a:p>
              <a:pPr algn="ctr">
                <a:lnSpc>
                  <a:spcPts val="4970"/>
                </a:lnSpc>
              </a:pPr>
              <a:r>
                <a:rPr lang="en-US" sz="3550" b="true">
                  <a:solidFill>
                    <a:srgbClr val="FFFFFF"/>
                  </a:solidFill>
                  <a:latin typeface="Nunito Bold"/>
                  <a:ea typeface="Nunito Bold"/>
                  <a:cs typeface="Nunito Bold"/>
                  <a:sym typeface="Nunito Bold"/>
                </a:rPr>
                <a:t>Not Barriers.</a:t>
              </a:r>
            </a:p>
            <a:p>
              <a:pPr algn="ctr">
                <a:lnSpc>
                  <a:spcPts val="3786"/>
                </a:lnSpc>
              </a:pPr>
              <a:r>
                <a:rPr lang="en-US" sz="2704" b="true">
                  <a:solidFill>
                    <a:srgbClr val="FFFFFF"/>
                  </a:solidFill>
                  <a:latin typeface="Nunito Bold"/>
                  <a:ea typeface="Nunito Bold"/>
                  <a:cs typeface="Nunito Bold"/>
                  <a:sym typeface="Nunito Bold"/>
                </a:rPr>
                <a:t>Women need CPR too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1478242" y="945728"/>
              <a:ext cx="3105525" cy="2185513"/>
            </a:xfrm>
            <a:custGeom>
              <a:avLst/>
              <a:gdLst/>
              <a:ahLst/>
              <a:cxnLst/>
              <a:rect r="r" b="b" t="t" l="l"/>
              <a:pathLst>
                <a:path h="2185513" w="3105525">
                  <a:moveTo>
                    <a:pt x="0" y="0"/>
                  </a:moveTo>
                  <a:lnTo>
                    <a:pt x="3105525" y="0"/>
                  </a:lnTo>
                  <a:lnTo>
                    <a:pt x="3105525" y="2185514"/>
                  </a:lnTo>
                  <a:lnTo>
                    <a:pt x="0" y="2185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false" flipV="false" rot="5400000">
            <a:off x="13577621" y="5563703"/>
            <a:ext cx="4604961" cy="3764555"/>
          </a:xfrm>
          <a:custGeom>
            <a:avLst/>
            <a:gdLst/>
            <a:ahLst/>
            <a:cxnLst/>
            <a:rect r="r" b="b" t="t" l="l"/>
            <a:pathLst>
              <a:path h="3764555" w="4604961">
                <a:moveTo>
                  <a:pt x="0" y="0"/>
                </a:moveTo>
                <a:lnTo>
                  <a:pt x="4604961" y="0"/>
                </a:lnTo>
                <a:lnTo>
                  <a:pt x="4604961" y="3764555"/>
                </a:lnTo>
                <a:lnTo>
                  <a:pt x="0" y="37645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839202" y="1783946"/>
            <a:ext cx="12309186" cy="7964515"/>
            <a:chOff x="0" y="0"/>
            <a:chExt cx="884679" cy="57242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84679" cy="572421"/>
            </a:xfrm>
            <a:custGeom>
              <a:avLst/>
              <a:gdLst/>
              <a:ahLst/>
              <a:cxnLst/>
              <a:rect r="r" b="b" t="t" l="l"/>
              <a:pathLst>
                <a:path h="572421" w="884679">
                  <a:moveTo>
                    <a:pt x="12284" y="0"/>
                  </a:moveTo>
                  <a:lnTo>
                    <a:pt x="872395" y="0"/>
                  </a:lnTo>
                  <a:cubicBezTo>
                    <a:pt x="879179" y="0"/>
                    <a:pt x="884679" y="5500"/>
                    <a:pt x="884679" y="12284"/>
                  </a:cubicBezTo>
                  <a:lnTo>
                    <a:pt x="884679" y="560137"/>
                  </a:lnTo>
                  <a:cubicBezTo>
                    <a:pt x="884679" y="566921"/>
                    <a:pt x="879179" y="572421"/>
                    <a:pt x="872395" y="572421"/>
                  </a:cubicBezTo>
                  <a:lnTo>
                    <a:pt x="12284" y="572421"/>
                  </a:lnTo>
                  <a:cubicBezTo>
                    <a:pt x="5500" y="572421"/>
                    <a:pt x="0" y="566921"/>
                    <a:pt x="0" y="560137"/>
                  </a:cubicBezTo>
                  <a:lnTo>
                    <a:pt x="0" y="12284"/>
                  </a:lnTo>
                  <a:cubicBezTo>
                    <a:pt x="0" y="5500"/>
                    <a:pt x="5500" y="0"/>
                    <a:pt x="1228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884679" cy="61052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0035218" y="1913439"/>
            <a:ext cx="3467710" cy="3981713"/>
            <a:chOff x="0" y="0"/>
            <a:chExt cx="4623614" cy="5308951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623614" cy="5308951"/>
            </a:xfrm>
            <a:custGeom>
              <a:avLst/>
              <a:gdLst/>
              <a:ahLst/>
              <a:cxnLst/>
              <a:rect r="r" b="b" t="t" l="l"/>
              <a:pathLst>
                <a:path h="5308951" w="4623614">
                  <a:moveTo>
                    <a:pt x="0" y="0"/>
                  </a:moveTo>
                  <a:lnTo>
                    <a:pt x="4623614" y="0"/>
                  </a:lnTo>
                  <a:lnTo>
                    <a:pt x="4623614" y="5308951"/>
                  </a:lnTo>
                  <a:lnTo>
                    <a:pt x="0" y="53089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1836512" y="2688108"/>
              <a:ext cx="950589" cy="950589"/>
            </a:xfrm>
            <a:custGeom>
              <a:avLst/>
              <a:gdLst/>
              <a:ahLst/>
              <a:cxnLst/>
              <a:rect r="r" b="b" t="t" l="l"/>
              <a:pathLst>
                <a:path h="950589" w="950589">
                  <a:moveTo>
                    <a:pt x="0" y="0"/>
                  </a:moveTo>
                  <a:lnTo>
                    <a:pt x="950589" y="0"/>
                  </a:lnTo>
                  <a:lnTo>
                    <a:pt x="950589" y="950589"/>
                  </a:lnTo>
                  <a:lnTo>
                    <a:pt x="0" y="9505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12" id="12"/>
          <p:cNvSpPr/>
          <p:nvPr/>
        </p:nvSpPr>
        <p:spPr>
          <a:xfrm flipH="false" flipV="false" rot="0">
            <a:off x="1424074" y="2248628"/>
            <a:ext cx="656882" cy="1449003"/>
          </a:xfrm>
          <a:custGeom>
            <a:avLst/>
            <a:gdLst/>
            <a:ahLst/>
            <a:cxnLst/>
            <a:rect r="r" b="b" t="t" l="l"/>
            <a:pathLst>
              <a:path h="1449003" w="656882">
                <a:moveTo>
                  <a:pt x="0" y="0"/>
                </a:moveTo>
                <a:lnTo>
                  <a:pt x="656882" y="0"/>
                </a:lnTo>
                <a:lnTo>
                  <a:pt x="656882" y="1449003"/>
                </a:lnTo>
                <a:lnTo>
                  <a:pt x="0" y="14490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192476" y="4508184"/>
            <a:ext cx="1120077" cy="885879"/>
          </a:xfrm>
          <a:custGeom>
            <a:avLst/>
            <a:gdLst/>
            <a:ahLst/>
            <a:cxnLst/>
            <a:rect r="r" b="b" t="t" l="l"/>
            <a:pathLst>
              <a:path h="885879" w="1120077">
                <a:moveTo>
                  <a:pt x="0" y="0"/>
                </a:moveTo>
                <a:lnTo>
                  <a:pt x="1120078" y="0"/>
                </a:lnTo>
                <a:lnTo>
                  <a:pt x="1120078" y="885880"/>
                </a:lnTo>
                <a:lnTo>
                  <a:pt x="0" y="8858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90816" y="8352785"/>
            <a:ext cx="1021738" cy="905515"/>
          </a:xfrm>
          <a:custGeom>
            <a:avLst/>
            <a:gdLst/>
            <a:ahLst/>
            <a:cxnLst/>
            <a:rect r="r" b="b" t="t" l="l"/>
            <a:pathLst>
              <a:path h="905515" w="1021738">
                <a:moveTo>
                  <a:pt x="0" y="0"/>
                </a:moveTo>
                <a:lnTo>
                  <a:pt x="1021738" y="0"/>
                </a:lnTo>
                <a:lnTo>
                  <a:pt x="1021738" y="905515"/>
                </a:lnTo>
                <a:lnTo>
                  <a:pt x="0" y="90551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143555" y="6362831"/>
            <a:ext cx="1168999" cy="1351444"/>
          </a:xfrm>
          <a:custGeom>
            <a:avLst/>
            <a:gdLst/>
            <a:ahLst/>
            <a:cxnLst/>
            <a:rect r="r" b="b" t="t" l="l"/>
            <a:pathLst>
              <a:path h="1351444" w="1168999">
                <a:moveTo>
                  <a:pt x="0" y="0"/>
                </a:moveTo>
                <a:lnTo>
                  <a:pt x="1168999" y="0"/>
                </a:lnTo>
                <a:lnTo>
                  <a:pt x="1168999" y="1351444"/>
                </a:lnTo>
                <a:lnTo>
                  <a:pt x="0" y="135144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2796830" y="2680147"/>
            <a:ext cx="6754111" cy="63823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39"/>
              </a:lnSpc>
            </a:pPr>
            <a:r>
              <a:rPr lang="en-US" sz="2599" b="true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Women are </a:t>
            </a:r>
            <a:r>
              <a:rPr lang="en-US" sz="2599" b="true">
                <a:solidFill>
                  <a:srgbClr val="DC5090"/>
                </a:solidFill>
                <a:latin typeface="Nunito Bold"/>
                <a:ea typeface="Nunito Bold"/>
                <a:cs typeface="Nunito Bold"/>
                <a:sym typeface="Nunito Bold"/>
              </a:rPr>
              <a:t>less likely</a:t>
            </a:r>
            <a:r>
              <a:rPr lang="en-US" sz="2599" b="true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 to receive public bystander CPR and defibrillation than men</a:t>
            </a:r>
          </a:p>
          <a:p>
            <a:pPr algn="l">
              <a:lnSpc>
                <a:spcPts val="3639"/>
              </a:lnSpc>
            </a:pPr>
          </a:p>
          <a:p>
            <a:pPr algn="l">
              <a:lnSpc>
                <a:spcPts val="3639"/>
              </a:lnSpc>
            </a:pPr>
          </a:p>
          <a:p>
            <a:pPr algn="l">
              <a:lnSpc>
                <a:spcPts val="3639"/>
              </a:lnSpc>
            </a:pPr>
            <a:r>
              <a:rPr lang="en-US" sz="2599" b="true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CPR is performed in the </a:t>
            </a:r>
            <a:r>
              <a:rPr lang="en-US" sz="2599" b="true">
                <a:solidFill>
                  <a:srgbClr val="DC5090"/>
                </a:solidFill>
                <a:latin typeface="Nunito Bold"/>
                <a:ea typeface="Nunito Bold"/>
                <a:cs typeface="Nunito Bold"/>
                <a:sym typeface="Nunito Bold"/>
              </a:rPr>
              <a:t>centre of the chest</a:t>
            </a:r>
            <a:r>
              <a:rPr lang="en-US" sz="2599" b="true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 on women and men</a:t>
            </a:r>
          </a:p>
          <a:p>
            <a:pPr algn="l">
              <a:lnSpc>
                <a:spcPts val="3639"/>
              </a:lnSpc>
            </a:pPr>
          </a:p>
          <a:p>
            <a:pPr algn="l">
              <a:lnSpc>
                <a:spcPts val="3639"/>
              </a:lnSpc>
            </a:pPr>
          </a:p>
          <a:p>
            <a:pPr algn="l">
              <a:lnSpc>
                <a:spcPts val="3639"/>
              </a:lnSpc>
            </a:pPr>
            <a:r>
              <a:rPr lang="en-US" sz="2599" b="true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You may need to </a:t>
            </a:r>
            <a:r>
              <a:rPr lang="en-US" sz="2599" b="true">
                <a:solidFill>
                  <a:srgbClr val="DC5090"/>
                </a:solidFill>
                <a:latin typeface="Nunito Bold"/>
                <a:ea typeface="Nunito Bold"/>
                <a:cs typeface="Nunito Bold"/>
                <a:sym typeface="Nunito Bold"/>
              </a:rPr>
              <a:t>touch or move the breast</a:t>
            </a:r>
            <a:r>
              <a:rPr lang="en-US" sz="2599" b="true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 to correctly place defibrillation pads.</a:t>
            </a:r>
          </a:p>
          <a:p>
            <a:pPr algn="l">
              <a:lnSpc>
                <a:spcPts val="3639"/>
              </a:lnSpc>
            </a:pPr>
          </a:p>
          <a:p>
            <a:pPr algn="l">
              <a:lnSpc>
                <a:spcPts val="3639"/>
              </a:lnSpc>
            </a:pPr>
          </a:p>
          <a:p>
            <a:pPr algn="l">
              <a:lnSpc>
                <a:spcPts val="3639"/>
              </a:lnSpc>
            </a:pPr>
          </a:p>
          <a:p>
            <a:pPr algn="l">
              <a:lnSpc>
                <a:spcPts val="3639"/>
              </a:lnSpc>
            </a:pPr>
            <a:r>
              <a:rPr lang="en-US" sz="2599" b="true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Let’s </a:t>
            </a:r>
            <a:r>
              <a:rPr lang="en-US" sz="2599" b="true">
                <a:solidFill>
                  <a:srgbClr val="DC5090"/>
                </a:solidFill>
                <a:latin typeface="Nunito Bold"/>
                <a:ea typeface="Nunito Bold"/>
                <a:cs typeface="Nunito Bold"/>
                <a:sym typeface="Nunito Bold"/>
              </a:rPr>
              <a:t>talk about it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7615314" y="5394064"/>
            <a:ext cx="5887614" cy="5180556"/>
          </a:xfrm>
          <a:custGeom>
            <a:avLst/>
            <a:gdLst/>
            <a:ahLst/>
            <a:cxnLst/>
            <a:rect r="r" b="b" t="t" l="l"/>
            <a:pathLst>
              <a:path h="5180556" w="5887614">
                <a:moveTo>
                  <a:pt x="0" y="0"/>
                </a:moveTo>
                <a:lnTo>
                  <a:pt x="5887614" y="0"/>
                </a:lnTo>
                <a:lnTo>
                  <a:pt x="5887614" y="5180556"/>
                </a:lnTo>
                <a:lnTo>
                  <a:pt x="0" y="5180556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4418751" y="6362831"/>
            <a:ext cx="2922700" cy="2922700"/>
          </a:xfrm>
          <a:custGeom>
            <a:avLst/>
            <a:gdLst/>
            <a:ahLst/>
            <a:cxnLst/>
            <a:rect r="r" b="b" t="t" l="l"/>
            <a:pathLst>
              <a:path h="2922700" w="2922700">
                <a:moveTo>
                  <a:pt x="0" y="0"/>
                </a:moveTo>
                <a:lnTo>
                  <a:pt x="2922701" y="0"/>
                </a:lnTo>
                <a:lnTo>
                  <a:pt x="2922701" y="2922700"/>
                </a:lnTo>
                <a:lnTo>
                  <a:pt x="0" y="292270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14309518" y="5327389"/>
            <a:ext cx="3141166" cy="5636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30"/>
              </a:lnSpc>
            </a:pPr>
            <a:r>
              <a:rPr lang="en-US" sz="3307" b="true">
                <a:solidFill>
                  <a:srgbClr val="FFFFFF"/>
                </a:solidFill>
                <a:latin typeface="Nunito Bold"/>
                <a:ea typeface="Nunito Bold"/>
                <a:cs typeface="Nunito Bold"/>
                <a:sym typeface="Nunito Bold"/>
              </a:rPr>
              <a:t>Take the Pledge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38387" y="355606"/>
            <a:ext cx="12110818" cy="12033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 b="true">
                <a:solidFill>
                  <a:srgbClr val="FFFFFF"/>
                </a:solidFill>
                <a:latin typeface="Nunito Bold"/>
                <a:ea typeface="Nunito Bold"/>
                <a:cs typeface="Nunito Bold"/>
                <a:sym typeface="Nunito Bold"/>
              </a:rPr>
              <a:t>Would you hesitate?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DAHIhbJoANc</dc:identifier>
  <dcterms:modified xsi:type="dcterms:W3CDTF">2011-08-01T06:04:30Z</dcterms:modified>
  <cp:revision>1</cp:revision>
  <dc:title>PPT_BNB_2026</dc:title>
</cp:coreProperties>
</file>